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3" r:id="rId5"/>
    <p:sldMasterId id="2147483655" r:id="rId6"/>
  </p:sldMasterIdLst>
  <p:notesMasterIdLst>
    <p:notesMasterId r:id="rId9"/>
  </p:notesMasterIdLst>
  <p:handoutMasterIdLst>
    <p:handoutMasterId r:id="rId10"/>
  </p:handoutMasterIdLst>
  <p:sldIdLst>
    <p:sldId id="260" r:id="rId7"/>
    <p:sldId id="259" r:id="rId8"/>
  </p:sldIdLst>
  <p:sldSz cx="28289250" cy="16459200"/>
  <p:notesSz cx="7010400" cy="9296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125384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924" algn="l" defTabSz="125384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3846" algn="l" defTabSz="125384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80770" algn="l" defTabSz="125384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7693" algn="l" defTabSz="125384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4617" algn="l" defTabSz="125384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61539" algn="l" defTabSz="125384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8463" algn="l" defTabSz="125384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5387" algn="l" defTabSz="125384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6A7C15-044D-91C5-7B43-545B03546A27}" name="Atkins, Rashida (CDC/DDPHSS/CSELS/DLS)" initials="A(" userId="S::nxx4@cdc.gov::cd3b0629-97bc-4cf9-8d0c-9b213632ea2e" providerId="AD"/>
  <p188:author id="{CB279816-F40F-71D9-5FCA-2ABBA40F3E0A}" name="Branch, Alicia (CDC/DDPHSS/CSELS/DLS)" initials="BA(" userId="S::isr2@cdc.gov::020c9075-1298-4c31-b218-ee7bc28d582d" providerId="AD"/>
  <p188:author id="{9A6C6B29-A9CB-3554-3498-E5989AD240FA}" name="Dowden, Elizabeth (CDC/DDPHSS/CSELS/DLS) (CTR)" initials="D(" userId="S::umc0@cdc.gov::c0beeb0d-12a9-4262-9414-6c80302badc6" providerId="AD"/>
  <p188:author id="{266F463A-9221-8197-AB58-F6D01DBAAA69}" name="Contois, David (CDC/DDPHSS/CSELS/DLS) (CTR)" initials="" userId="S::ruf4@cdc.gov::9a93ca70-cbf3-4239-899c-1c11e67c84f8" providerId="AD"/>
  <p188:author id="{FCFF0F7D-DA4A-2580-5A0D-F3F98511965B}" name="Gatewood, Johanzynn (CDC/DDPHSS/CSELS/DLS)" initials="GJ(" userId="S::ocs6@cdc.gov::82cf88b1-28b6-4f24-a76b-9146e414bd66" providerId="AD"/>
  <p188:author id="{F40065DB-7594-041A-D452-1C15C5A765B3}" name="Renee Dewey" initials="RD" userId="S::rdewey@tanaq.com::4ba7dab6-547b-4e01-b4b3-7e5fdb8c34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666"/>
    <a:srgbClr val="4B4A4B"/>
    <a:srgbClr val="09B1B2"/>
    <a:srgbClr val="6ECBD2"/>
    <a:srgbClr val="1198D5"/>
    <a:srgbClr val="06618B"/>
    <a:srgbClr val="243B5B"/>
    <a:srgbClr val="0D6038"/>
    <a:srgbClr val="81C99A"/>
    <a:srgbClr val="8DA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7BB1CF-C2BE-8741-8E27-A012A69B730A}" v="51" dt="2023-09-21T14:15:05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font" Target="fonts/font1.fntdata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92F3F98B-9B56-48C8-90F8-6BB872339D23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D66259C2-B3DA-4971-B437-843106826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6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01500-A26A-4922-BC3A-920B5C731C9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9625" y="1162050"/>
            <a:ext cx="53911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F34ED-DFCB-4A18-8127-411B42E67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18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C 4x8 Scientific Post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7291" y="864870"/>
            <a:ext cx="21529699" cy="10287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 rot="10800000" flipV="1">
            <a:off x="66943" y="16168976"/>
            <a:ext cx="16607617" cy="202018"/>
          </a:xfrm>
          <a:prstGeom prst="rect">
            <a:avLst/>
          </a:prstGeom>
          <a:noFill/>
        </p:spPr>
        <p:txBody>
          <a:bodyPr wrap="square" lIns="93385" tIns="46692" rIns="93385" bIns="46692" rtlCol="0">
            <a:spAutoFit/>
          </a:bodyPr>
          <a:lstStyle/>
          <a:p>
            <a:pPr marL="0" marR="0" indent="0" algn="l" defTabSz="1280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baseline="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rPr>
              <a:t>www.cdc.gov | Contact CDC at: 1-800-CDC-INFO or </a:t>
            </a:r>
            <a:r>
              <a:rPr lang="en-US" sz="700" u="sng" kern="1200" baseline="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rPr>
              <a:t>www.cdc.gov/info</a:t>
            </a:r>
            <a:r>
              <a:rPr lang="en-US" sz="700" kern="1200" baseline="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rPr>
              <a:t>  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00718" y="3143250"/>
            <a:ext cx="6164091" cy="7715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  <a:lvl2pPr marL="287352" indent="-107955">
              <a:buFont typeface="Arial" panose="020B0604020202020204" pitchFamily="34" charset="0"/>
              <a:buChar char="•"/>
              <a:tabLst/>
              <a:defRPr sz="1400"/>
            </a:lvl2pPr>
            <a:lvl3pPr marL="519139" indent="-119069">
              <a:buFont typeface="Calibri" panose="020F0502020204030204" pitchFamily="34" charset="0"/>
              <a:buChar char="»"/>
              <a:tabLst>
                <a:tab pos="1028751" algn="l"/>
              </a:tabLst>
              <a:defRPr sz="1200"/>
            </a:lvl3pPr>
            <a:lvl4pPr marL="682659" indent="-109543">
              <a:defRPr sz="1100"/>
            </a:lvl4pPr>
            <a:lvl5pPr marL="804904" indent="-122244"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C242E92-2583-4041-800B-8676B87B88AB}"/>
              </a:ext>
            </a:extLst>
          </p:cNvPr>
          <p:cNvSpPr txBox="1">
            <a:spLocks/>
          </p:cNvSpPr>
          <p:nvPr userDrawn="1"/>
        </p:nvSpPr>
        <p:spPr>
          <a:xfrm>
            <a:off x="400717" y="605881"/>
            <a:ext cx="5627939" cy="732976"/>
          </a:xfrm>
          <a:prstGeom prst="rect">
            <a:avLst/>
          </a:prstGeom>
        </p:spPr>
        <p:txBody>
          <a:bodyPr/>
          <a:lstStyle>
            <a:lvl1pPr marL="0" indent="0" algn="l" defTabSz="836023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52" indent="-107955" algn="l" defTabSz="8360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9139" indent="-119069" algn="l" defTabSz="8360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»"/>
              <a:tabLst>
                <a:tab pos="1028751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59" indent="-109543" algn="l" defTabSz="83602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4904" indent="-122244" algn="l" defTabSz="83602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9063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7075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35087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3098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C7DB9A-05F8-4F65-B107-B9619630E10D}"/>
              </a:ext>
            </a:extLst>
          </p:cNvPr>
          <p:cNvSpPr txBox="1">
            <a:spLocks/>
          </p:cNvSpPr>
          <p:nvPr userDrawn="1"/>
        </p:nvSpPr>
        <p:spPr>
          <a:xfrm>
            <a:off x="351603" y="647404"/>
            <a:ext cx="3184551" cy="1686835"/>
          </a:xfrm>
          <a:prstGeom prst="rect">
            <a:avLst/>
          </a:prstGeom>
        </p:spPr>
        <p:txBody>
          <a:bodyPr anchor="ctr"/>
          <a:lstStyle>
            <a:lvl1pPr marL="0" indent="0" algn="l" defTabSz="836023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52" indent="-107955" algn="l" defTabSz="8360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9139" indent="-119069" algn="l" defTabSz="8360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»"/>
              <a:tabLst>
                <a:tab pos="1028751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59" indent="-109543" algn="l" defTabSz="83602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4904" indent="-122244" algn="l" defTabSz="83602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9063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7075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35087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3098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cap="all" baseline="0">
                <a:solidFill>
                  <a:schemeClr val="bg2"/>
                </a:solidFill>
              </a:rPr>
              <a:t>Office of Laboratory Science and Safety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5AD121-8B50-4B99-9B83-4F0EDA391CA6}"/>
              </a:ext>
            </a:extLst>
          </p:cNvPr>
          <p:cNvCxnSpPr>
            <a:cxnSpLocks/>
          </p:cNvCxnSpPr>
          <p:nvPr userDrawn="1"/>
        </p:nvCxnSpPr>
        <p:spPr>
          <a:xfrm>
            <a:off x="3708052" y="648698"/>
            <a:ext cx="0" cy="168683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C 4x8 Scientific Post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7291" y="864870"/>
            <a:ext cx="21529699" cy="10287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00718" y="3143250"/>
            <a:ext cx="6164091" cy="7715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  <a:lvl2pPr marL="287352" indent="-107955">
              <a:buFont typeface="Arial" panose="020B0604020202020204" pitchFamily="34" charset="0"/>
              <a:buChar char="•"/>
              <a:tabLst/>
              <a:defRPr sz="1400"/>
            </a:lvl2pPr>
            <a:lvl3pPr marL="519139" indent="-119069">
              <a:buFont typeface="Calibri" panose="020F0502020204030204" pitchFamily="34" charset="0"/>
              <a:buChar char="»"/>
              <a:tabLst>
                <a:tab pos="1028751" algn="l"/>
              </a:tabLst>
              <a:defRPr sz="1200"/>
            </a:lvl3pPr>
            <a:lvl4pPr marL="682659" indent="-109543">
              <a:defRPr sz="1100"/>
            </a:lvl4pPr>
            <a:lvl5pPr marL="804904" indent="-122244"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C242E92-2583-4041-800B-8676B87B88AB}"/>
              </a:ext>
            </a:extLst>
          </p:cNvPr>
          <p:cNvSpPr txBox="1">
            <a:spLocks/>
          </p:cNvSpPr>
          <p:nvPr userDrawn="1"/>
        </p:nvSpPr>
        <p:spPr>
          <a:xfrm>
            <a:off x="400717" y="605881"/>
            <a:ext cx="5627939" cy="732976"/>
          </a:xfrm>
          <a:prstGeom prst="rect">
            <a:avLst/>
          </a:prstGeom>
        </p:spPr>
        <p:txBody>
          <a:bodyPr/>
          <a:lstStyle>
            <a:lvl1pPr marL="0" indent="0" algn="l" defTabSz="836023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52" indent="-107955" algn="l" defTabSz="8360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9139" indent="-119069" algn="l" defTabSz="8360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»"/>
              <a:tabLst>
                <a:tab pos="1028751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59" indent="-109543" algn="l" defTabSz="83602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4904" indent="-122244" algn="l" defTabSz="83602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9063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7075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35087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3098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pic>
        <p:nvPicPr>
          <p:cNvPr id="3" name="Picture 2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327CFB29-1079-270C-D6D4-42721A747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943" y="572770"/>
            <a:ext cx="4356100" cy="1612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5E2DCD-7E2E-B8BC-F382-9BF6AC6B5D0C}"/>
              </a:ext>
            </a:extLst>
          </p:cNvPr>
          <p:cNvCxnSpPr/>
          <p:nvPr userDrawn="1"/>
        </p:nvCxnSpPr>
        <p:spPr>
          <a:xfrm>
            <a:off x="5400844" y="279400"/>
            <a:ext cx="0" cy="2133600"/>
          </a:xfrm>
          <a:prstGeom prst="line">
            <a:avLst/>
          </a:prstGeom>
          <a:ln>
            <a:solidFill>
              <a:srgbClr val="4B4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93901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596174E-B987-49D0-AD36-AFB4B6087100}"/>
              </a:ext>
            </a:extLst>
          </p:cNvPr>
          <p:cNvGrpSpPr/>
          <p:nvPr userDrawn="1"/>
        </p:nvGrpSpPr>
        <p:grpSpPr>
          <a:xfrm>
            <a:off x="-2" y="0"/>
            <a:ext cx="28289252" cy="2572703"/>
            <a:chOff x="-2" y="0"/>
            <a:chExt cx="21945600" cy="165566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FA406F-04EB-483B-BF34-2DEA53E73EEF}"/>
                </a:ext>
              </a:extLst>
            </p:cNvPr>
            <p:cNvGrpSpPr/>
            <p:nvPr userDrawn="1"/>
          </p:nvGrpSpPr>
          <p:grpSpPr>
            <a:xfrm>
              <a:off x="-2" y="0"/>
              <a:ext cx="21945600" cy="229595"/>
              <a:chOff x="3489158" y="2107194"/>
              <a:chExt cx="21945600" cy="413892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9554378-7E8E-46EA-AB3B-B7B0C9244A39}"/>
                  </a:ext>
                </a:extLst>
              </p:cNvPr>
              <p:cNvCxnSpPr/>
              <p:nvPr userDrawn="1"/>
            </p:nvCxnSpPr>
            <p:spPr>
              <a:xfrm>
                <a:off x="3489158" y="2521086"/>
                <a:ext cx="21945600" cy="0"/>
              </a:xfrm>
              <a:prstGeom prst="line">
                <a:avLst/>
              </a:prstGeom>
              <a:ln w="25400">
                <a:solidFill>
                  <a:srgbClr val="00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bk object 25">
                <a:extLst>
                  <a:ext uri="{FF2B5EF4-FFF2-40B4-BE49-F238E27FC236}">
                    <a16:creationId xmlns:a16="http://schemas.microsoft.com/office/drawing/2014/main" id="{6AB74795-B2E9-4424-BB07-152D7BB6D91B}"/>
                  </a:ext>
                </a:extLst>
              </p:cNvPr>
              <p:cNvSpPr/>
              <p:nvPr userDrawn="1"/>
            </p:nvSpPr>
            <p:spPr>
              <a:xfrm>
                <a:off x="3489158" y="2107194"/>
                <a:ext cx="1253675" cy="411218"/>
              </a:xfrm>
              <a:custGeom>
                <a:avLst/>
                <a:gdLst/>
                <a:ahLst/>
                <a:cxnLst/>
                <a:rect l="l" t="t" r="r" b="b"/>
                <a:pathLst>
                  <a:path w="1047115" h="1413510">
                    <a:moveTo>
                      <a:pt x="1046875" y="0"/>
                    </a:moveTo>
                    <a:lnTo>
                      <a:pt x="0" y="0"/>
                    </a:lnTo>
                    <a:lnTo>
                      <a:pt x="0" y="1412925"/>
                    </a:lnTo>
                    <a:lnTo>
                      <a:pt x="869393" y="1412925"/>
                    </a:lnTo>
                    <a:lnTo>
                      <a:pt x="1046875" y="0"/>
                    </a:lnTo>
                    <a:close/>
                  </a:path>
                </a:pathLst>
              </a:custGeom>
              <a:solidFill>
                <a:srgbClr val="005E6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bk object 26">
                <a:extLst>
                  <a:ext uri="{FF2B5EF4-FFF2-40B4-BE49-F238E27FC236}">
                    <a16:creationId xmlns:a16="http://schemas.microsoft.com/office/drawing/2014/main" id="{47C3FBC9-1529-43F9-9F27-6984E44893B2}"/>
                  </a:ext>
                </a:extLst>
              </p:cNvPr>
              <p:cNvSpPr/>
              <p:nvPr userDrawn="1"/>
            </p:nvSpPr>
            <p:spPr>
              <a:xfrm>
                <a:off x="4320580" y="2107194"/>
                <a:ext cx="2072483" cy="411218"/>
              </a:xfrm>
              <a:custGeom>
                <a:avLst/>
                <a:gdLst/>
                <a:ahLst/>
                <a:cxnLst/>
                <a:rect l="l" t="t" r="r" b="b"/>
                <a:pathLst>
                  <a:path w="1731010" h="1413510">
                    <a:moveTo>
                      <a:pt x="1730918" y="0"/>
                    </a:moveTo>
                    <a:lnTo>
                      <a:pt x="179633" y="0"/>
                    </a:lnTo>
                    <a:lnTo>
                      <a:pt x="0" y="1412925"/>
                    </a:lnTo>
                    <a:lnTo>
                      <a:pt x="1296345" y="1412925"/>
                    </a:lnTo>
                    <a:lnTo>
                      <a:pt x="1730918" y="0"/>
                    </a:lnTo>
                    <a:close/>
                  </a:path>
                </a:pathLst>
              </a:custGeom>
              <a:solidFill>
                <a:srgbClr val="0094A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bk object 27">
                <a:extLst>
                  <a:ext uri="{FF2B5EF4-FFF2-40B4-BE49-F238E27FC236}">
                    <a16:creationId xmlns:a16="http://schemas.microsoft.com/office/drawing/2014/main" id="{036329AA-7C69-4E18-A890-7104065EE854}"/>
                  </a:ext>
                </a:extLst>
              </p:cNvPr>
              <p:cNvSpPr/>
              <p:nvPr userDrawn="1"/>
            </p:nvSpPr>
            <p:spPr>
              <a:xfrm>
                <a:off x="5597017" y="2107194"/>
                <a:ext cx="3224283" cy="411218"/>
              </a:xfrm>
              <a:custGeom>
                <a:avLst/>
                <a:gdLst/>
                <a:ahLst/>
                <a:cxnLst/>
                <a:rect l="l" t="t" r="r" b="b"/>
                <a:pathLst>
                  <a:path w="2693035" h="1413510">
                    <a:moveTo>
                      <a:pt x="2692774" y="0"/>
                    </a:moveTo>
                    <a:lnTo>
                      <a:pt x="435654" y="0"/>
                    </a:lnTo>
                    <a:lnTo>
                      <a:pt x="0" y="1412925"/>
                    </a:lnTo>
                    <a:lnTo>
                      <a:pt x="1878492" y="1412925"/>
                    </a:lnTo>
                    <a:lnTo>
                      <a:pt x="2692774" y="0"/>
                    </a:lnTo>
                    <a:close/>
                  </a:path>
                </a:pathLst>
              </a:custGeom>
              <a:solidFill>
                <a:srgbClr val="00768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bk object 28">
                <a:extLst>
                  <a:ext uri="{FF2B5EF4-FFF2-40B4-BE49-F238E27FC236}">
                    <a16:creationId xmlns:a16="http://schemas.microsoft.com/office/drawing/2014/main" id="{5F3965A9-2E70-49A3-9008-361E9A9656E5}"/>
                  </a:ext>
                </a:extLst>
              </p:cNvPr>
              <p:cNvSpPr/>
              <p:nvPr userDrawn="1"/>
            </p:nvSpPr>
            <p:spPr>
              <a:xfrm>
                <a:off x="7460193" y="2107194"/>
                <a:ext cx="3269901" cy="411218"/>
              </a:xfrm>
              <a:custGeom>
                <a:avLst/>
                <a:gdLst/>
                <a:ahLst/>
                <a:cxnLst/>
                <a:rect l="l" t="t" r="r" b="b"/>
                <a:pathLst>
                  <a:path w="2731134" h="1413510">
                    <a:moveTo>
                      <a:pt x="2730969" y="0"/>
                    </a:moveTo>
                    <a:lnTo>
                      <a:pt x="816445" y="0"/>
                    </a:lnTo>
                    <a:lnTo>
                      <a:pt x="0" y="1412925"/>
                    </a:lnTo>
                    <a:lnTo>
                      <a:pt x="1593978" y="1412925"/>
                    </a:lnTo>
                    <a:lnTo>
                      <a:pt x="2730969" y="0"/>
                    </a:lnTo>
                    <a:close/>
                  </a:path>
                </a:pathLst>
              </a:custGeom>
              <a:solidFill>
                <a:srgbClr val="0094A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bk object 29">
                <a:extLst>
                  <a:ext uri="{FF2B5EF4-FFF2-40B4-BE49-F238E27FC236}">
                    <a16:creationId xmlns:a16="http://schemas.microsoft.com/office/drawing/2014/main" id="{054423CB-E6E2-453A-87D0-1EC2375B7E30}"/>
                  </a:ext>
                </a:extLst>
              </p:cNvPr>
              <p:cNvSpPr/>
              <p:nvPr userDrawn="1"/>
            </p:nvSpPr>
            <p:spPr>
              <a:xfrm>
                <a:off x="9020691" y="2107194"/>
                <a:ext cx="2250382" cy="411218"/>
              </a:xfrm>
              <a:custGeom>
                <a:avLst/>
                <a:gdLst/>
                <a:ahLst/>
                <a:cxnLst/>
                <a:rect l="l" t="t" r="r" b="b"/>
                <a:pathLst>
                  <a:path w="1879600" h="1413510">
                    <a:moveTo>
                      <a:pt x="1879368" y="0"/>
                    </a:moveTo>
                    <a:lnTo>
                      <a:pt x="1140221" y="0"/>
                    </a:lnTo>
                    <a:lnTo>
                      <a:pt x="0" y="1412925"/>
                    </a:lnTo>
                    <a:lnTo>
                      <a:pt x="621900" y="1412925"/>
                    </a:lnTo>
                    <a:lnTo>
                      <a:pt x="1879368" y="0"/>
                    </a:lnTo>
                    <a:close/>
                  </a:path>
                </a:pathLst>
              </a:custGeom>
              <a:solidFill>
                <a:srgbClr val="005E6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bk object 30">
                <a:extLst>
                  <a:ext uri="{FF2B5EF4-FFF2-40B4-BE49-F238E27FC236}">
                    <a16:creationId xmlns:a16="http://schemas.microsoft.com/office/drawing/2014/main" id="{EA7C4320-2A04-4217-9D06-5ECB93FD5D47}"/>
                  </a:ext>
                </a:extLst>
              </p:cNvPr>
              <p:cNvSpPr/>
              <p:nvPr userDrawn="1"/>
            </p:nvSpPr>
            <p:spPr>
              <a:xfrm>
                <a:off x="9620700" y="2107194"/>
                <a:ext cx="5961237" cy="411218"/>
              </a:xfrm>
              <a:custGeom>
                <a:avLst/>
                <a:gdLst/>
                <a:ahLst/>
                <a:cxnLst/>
                <a:rect l="l" t="t" r="r" b="b"/>
                <a:pathLst>
                  <a:path w="4979034" h="1413510">
                    <a:moveTo>
                      <a:pt x="4978576" y="0"/>
                    </a:moveTo>
                    <a:lnTo>
                      <a:pt x="1262846" y="0"/>
                    </a:lnTo>
                    <a:lnTo>
                      <a:pt x="0" y="1412925"/>
                    </a:lnTo>
                    <a:lnTo>
                      <a:pt x="3093828" y="1412925"/>
                    </a:lnTo>
                    <a:lnTo>
                      <a:pt x="4978576" y="0"/>
                    </a:lnTo>
                    <a:close/>
                  </a:path>
                </a:pathLst>
              </a:custGeom>
              <a:solidFill>
                <a:srgbClr val="0079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bk object 31">
                <a:extLst>
                  <a:ext uri="{FF2B5EF4-FFF2-40B4-BE49-F238E27FC236}">
                    <a16:creationId xmlns:a16="http://schemas.microsoft.com/office/drawing/2014/main" id="{962E8DD5-F61B-44C3-9F36-588BD6A2AD00}"/>
                  </a:ext>
                </a:extLst>
              </p:cNvPr>
              <p:cNvSpPr/>
              <p:nvPr userDrawn="1"/>
            </p:nvSpPr>
            <p:spPr>
              <a:xfrm>
                <a:off x="12695187" y="2107194"/>
                <a:ext cx="4596562" cy="411218"/>
              </a:xfrm>
              <a:custGeom>
                <a:avLst/>
                <a:gdLst/>
                <a:ahLst/>
                <a:cxnLst/>
                <a:rect l="l" t="t" r="r" b="b"/>
                <a:pathLst>
                  <a:path w="3839209" h="1413510">
                    <a:moveTo>
                      <a:pt x="3838727" y="0"/>
                    </a:moveTo>
                    <a:lnTo>
                      <a:pt x="1891189" y="0"/>
                    </a:lnTo>
                    <a:lnTo>
                      <a:pt x="0" y="1412925"/>
                    </a:lnTo>
                    <a:lnTo>
                      <a:pt x="1625414" y="1412925"/>
                    </a:lnTo>
                    <a:lnTo>
                      <a:pt x="3838727" y="0"/>
                    </a:lnTo>
                    <a:close/>
                  </a:path>
                </a:pathLst>
              </a:custGeom>
              <a:solidFill>
                <a:srgbClr val="008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bk object 32">
                <a:extLst>
                  <a:ext uri="{FF2B5EF4-FFF2-40B4-BE49-F238E27FC236}">
                    <a16:creationId xmlns:a16="http://schemas.microsoft.com/office/drawing/2014/main" id="{EA195F09-3935-4BD6-9D3A-71F644A8D935}"/>
                  </a:ext>
                </a:extLst>
              </p:cNvPr>
              <p:cNvSpPr/>
              <p:nvPr userDrawn="1"/>
            </p:nvSpPr>
            <p:spPr>
              <a:xfrm>
                <a:off x="14190441" y="2107194"/>
                <a:ext cx="11244317" cy="411218"/>
              </a:xfrm>
              <a:custGeom>
                <a:avLst/>
                <a:gdLst/>
                <a:ahLst/>
                <a:cxnLst/>
                <a:rect l="l" t="t" r="r" b="b"/>
                <a:pathLst>
                  <a:path w="9391650" h="1413510">
                    <a:moveTo>
                      <a:pt x="9391076" y="0"/>
                    </a:moveTo>
                    <a:lnTo>
                      <a:pt x="2213316" y="0"/>
                    </a:lnTo>
                    <a:lnTo>
                      <a:pt x="0" y="1412929"/>
                    </a:lnTo>
                    <a:lnTo>
                      <a:pt x="9391076" y="1412929"/>
                    </a:lnTo>
                    <a:lnTo>
                      <a:pt x="9391076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4148"/>
                  </a:gs>
                  <a:gs pos="100000">
                    <a:srgbClr val="00606B"/>
                  </a:gs>
                </a:gsLst>
                <a:lin ang="0" scaled="0"/>
              </a:gra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4FA6370-A82E-430B-80E0-C8538C30B3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218270"/>
              <a:ext cx="21945598" cy="1437399"/>
            </a:xfrm>
            <a:prstGeom prst="rect">
              <a:avLst/>
            </a:prstGeom>
            <a:solidFill>
              <a:srgbClr val="00606B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667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9DA9494-C583-4406-AE66-B7527E697C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18270"/>
              <a:ext cx="21945598" cy="0"/>
            </a:xfrm>
            <a:prstGeom prst="line">
              <a:avLst/>
            </a:prstGeom>
            <a:ln w="25400">
              <a:solidFill>
                <a:srgbClr val="008B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77FA632-85F9-4A8F-9B93-4073E7FD0617}"/>
              </a:ext>
            </a:extLst>
          </p:cNvPr>
          <p:cNvSpPr/>
          <p:nvPr userDrawn="1"/>
        </p:nvSpPr>
        <p:spPr>
          <a:xfrm>
            <a:off x="21258211" y="2575551"/>
            <a:ext cx="7031038" cy="1351535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88" name="Rectangle 20">
            <a:extLst>
              <a:ext uri="{FF2B5EF4-FFF2-40B4-BE49-F238E27FC236}">
                <a16:creationId xmlns:a16="http://schemas.microsoft.com/office/drawing/2014/main" id="{A4DD1291-15BC-41B3-8E63-DF0DD96D5B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6090903"/>
            <a:ext cx="21293167" cy="368298"/>
          </a:xfrm>
          <a:prstGeom prst="rect">
            <a:avLst/>
          </a:prstGeom>
          <a:solidFill>
            <a:srgbClr val="00606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3AD354-3D97-42DA-B33C-23D332D17D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508357" y="16090903"/>
            <a:ext cx="2780893" cy="36829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93F7769-D503-419C-B96D-C7BE454D3B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653134" y="16090903"/>
            <a:ext cx="1207668" cy="368298"/>
          </a:xfrm>
          <a:prstGeom prst="rect">
            <a:avLst/>
          </a:prstGeom>
          <a:solidFill>
            <a:srgbClr val="D4A127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4EE63D4-E668-496F-AF33-D44BB5B7AC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860774" y="16090903"/>
            <a:ext cx="1206341" cy="368298"/>
          </a:xfrm>
          <a:prstGeom prst="rect">
            <a:avLst/>
          </a:prstGeom>
          <a:solidFill>
            <a:srgbClr val="7BA255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674E7AF-8D41-4424-B975-5726E1EB8F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473151" y="16090903"/>
            <a:ext cx="1182253" cy="368298"/>
          </a:xfrm>
          <a:prstGeom prst="rect">
            <a:avLst/>
          </a:prstGeom>
          <a:solidFill>
            <a:srgbClr val="64A5A4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83987F3-DA89-4CAB-962C-EB572EDB3C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258208" y="16090903"/>
            <a:ext cx="1214943" cy="368298"/>
          </a:xfrm>
          <a:prstGeom prst="rect">
            <a:avLst/>
          </a:prstGeom>
          <a:solidFill>
            <a:srgbClr val="714E64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6965835-C565-41EF-B865-49B9C98282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60774" y="14496370"/>
            <a:ext cx="2579471" cy="136954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3CC666D-4825-42F6-B47E-319BB6729ED6}"/>
              </a:ext>
            </a:extLst>
          </p:cNvPr>
          <p:cNvSpPr/>
          <p:nvPr userDrawn="1"/>
        </p:nvSpPr>
        <p:spPr>
          <a:xfrm>
            <a:off x="7009838" y="2574609"/>
            <a:ext cx="14248370" cy="13516290"/>
          </a:xfrm>
          <a:prstGeom prst="rect">
            <a:avLst/>
          </a:prstGeom>
          <a:gradFill flip="none" rotWithShape="1">
            <a:gsLst>
              <a:gs pos="0">
                <a:srgbClr val="64A5A4"/>
              </a:gs>
              <a:gs pos="80000">
                <a:srgbClr val="3C686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ransition>
    <p:fade/>
  </p:transition>
  <p:txStyles>
    <p:titleStyle>
      <a:lvl1pPr algn="ctr" defTabSz="836023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3509" indent="-313509" algn="l" defTabSz="836023" rtl="0" eaLnBrk="1" latinLnBrk="0" hangingPunct="1">
        <a:spcBef>
          <a:spcPct val="20000"/>
        </a:spcBef>
        <a:buFont typeface="Arial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679269" indent="-261258" algn="l" defTabSz="836023" rtl="0" eaLnBrk="1" latinLnBrk="0" hangingPunct="1">
        <a:spcBef>
          <a:spcPct val="20000"/>
        </a:spcBef>
        <a:buFont typeface="Arial" pitchFamily="34" charset="0"/>
        <a:buChar char="–"/>
        <a:defRPr sz="25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028" indent="-209006" algn="l" defTabSz="836023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209006" algn="l" defTabSz="836023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81052" indent="-209006" algn="l" defTabSz="836023" rtl="0" eaLnBrk="1" latinLnBrk="0" hangingPunct="1">
        <a:spcBef>
          <a:spcPct val="20000"/>
        </a:spcBef>
        <a:buFont typeface="Arial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99063" indent="-209006" algn="l" defTabSz="836023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17075" indent="-209006" algn="l" defTabSz="836023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35087" indent="-209006" algn="l" defTabSz="836023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553098" indent="-209006" algn="l" defTabSz="836023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18012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836023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254035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672047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0058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508069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926082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344093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9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ransition>
    <p:fade/>
  </p:transition>
  <p:txStyles>
    <p:titleStyle>
      <a:lvl1pPr algn="ctr" defTabSz="836023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3509" indent="-313509" algn="l" defTabSz="836023" rtl="0" eaLnBrk="1" latinLnBrk="0" hangingPunct="1">
        <a:spcBef>
          <a:spcPct val="20000"/>
        </a:spcBef>
        <a:buFont typeface="Arial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679269" indent="-261258" algn="l" defTabSz="836023" rtl="0" eaLnBrk="1" latinLnBrk="0" hangingPunct="1">
        <a:spcBef>
          <a:spcPct val="20000"/>
        </a:spcBef>
        <a:buFont typeface="Arial" pitchFamily="34" charset="0"/>
        <a:buChar char="–"/>
        <a:defRPr sz="25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028" indent="-209006" algn="l" defTabSz="836023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209006" algn="l" defTabSz="836023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81052" indent="-209006" algn="l" defTabSz="836023" rtl="0" eaLnBrk="1" latinLnBrk="0" hangingPunct="1">
        <a:spcBef>
          <a:spcPct val="20000"/>
        </a:spcBef>
        <a:buFont typeface="Arial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99063" indent="-209006" algn="l" defTabSz="836023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17075" indent="-209006" algn="l" defTabSz="836023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35087" indent="-209006" algn="l" defTabSz="836023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553098" indent="-209006" algn="l" defTabSz="836023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18012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836023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254035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672047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0058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508069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926082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344093" algn="l" defTabSz="83602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cdc.gov/labtraining/about-onelab.html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0A4DAD-1FC2-B2F5-8847-320021DDC73C}"/>
              </a:ext>
            </a:extLst>
          </p:cNvPr>
          <p:cNvSpPr/>
          <p:nvPr/>
        </p:nvSpPr>
        <p:spPr>
          <a:xfrm>
            <a:off x="19074289" y="2756043"/>
            <a:ext cx="9214961" cy="13703157"/>
          </a:xfrm>
          <a:prstGeom prst="rect">
            <a:avLst/>
          </a:prstGeom>
          <a:solidFill>
            <a:srgbClr val="81C99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24DD9B-1334-B009-0346-22286072482D}"/>
              </a:ext>
            </a:extLst>
          </p:cNvPr>
          <p:cNvSpPr/>
          <p:nvPr/>
        </p:nvSpPr>
        <p:spPr>
          <a:xfrm>
            <a:off x="8979313" y="2945319"/>
            <a:ext cx="10094976" cy="13525500"/>
          </a:xfrm>
          <a:prstGeom prst="rect">
            <a:avLst/>
          </a:prstGeom>
          <a:solidFill>
            <a:srgbClr val="0D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B68CC450-E034-B43A-919A-2A53CB083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81694"/>
            <a:ext cx="28289250" cy="368301"/>
          </a:xfrm>
          <a:prstGeom prst="rect">
            <a:avLst/>
          </a:prstGeom>
          <a:solidFill>
            <a:srgbClr val="81C99A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5C7A0F7-1AA5-BF1D-C898-5960FFED79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877" y="3992880"/>
            <a:ext cx="8195559" cy="7622471"/>
          </a:xfrm>
        </p:spPr>
        <p:txBody>
          <a:bodyPr lIns="91440" tIns="45720" rIns="91440" bIns="45720" anchor="t"/>
          <a:lstStyle/>
          <a:p>
            <a:r>
              <a:rPr lang="en-US" sz="4400"/>
              <a:t>Program Description</a:t>
            </a:r>
          </a:p>
          <a:p>
            <a:r>
              <a:rPr lang="en-US" sz="3200" b="0"/>
              <a:t>Detailed description of the program, goals, and audience. (Font size 32 pt or greater).</a:t>
            </a:r>
          </a:p>
          <a:p>
            <a:endParaRPr lang="en-US" sz="3200" b="0"/>
          </a:p>
          <a:p>
            <a:pPr>
              <a:buClr>
                <a:srgbClr val="105EAB"/>
              </a:buClr>
            </a:pPr>
            <a:r>
              <a:rPr lang="en-US" sz="3200"/>
              <a:t>Only black text with a white background.</a:t>
            </a:r>
            <a:endParaRPr lang="en-US" sz="32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D2F68-6B64-0993-E91D-CF43048EF2D0}"/>
              </a:ext>
            </a:extLst>
          </p:cNvPr>
          <p:cNvSpPr txBox="1"/>
          <p:nvPr/>
        </p:nvSpPr>
        <p:spPr>
          <a:xfrm>
            <a:off x="9571823" y="5055088"/>
            <a:ext cx="893064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2"/>
              </a:buClr>
            </a:pPr>
            <a:r>
              <a:rPr lang="en-US" sz="3200" b="0">
                <a:solidFill>
                  <a:schemeClr val="bg2"/>
                </a:solidFill>
              </a:rPr>
              <a:t>You </a:t>
            </a:r>
            <a:r>
              <a:rPr lang="en-US" sz="3200">
                <a:solidFill>
                  <a:schemeClr val="bg2"/>
                </a:solidFill>
              </a:rPr>
              <a:t>may change the background color, but please keep it a dark shade for maximum contrast. All t</a:t>
            </a:r>
            <a:r>
              <a:rPr lang="en-US" sz="3200" b="0">
                <a:solidFill>
                  <a:schemeClr val="bg2"/>
                </a:solidFill>
              </a:rPr>
              <a:t>ext must be white.</a:t>
            </a:r>
            <a:endParaRPr lang="en-US" sz="360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8D488-B047-63D3-F736-88B2833E9500}"/>
              </a:ext>
            </a:extLst>
          </p:cNvPr>
          <p:cNvSpPr txBox="1"/>
          <p:nvPr/>
        </p:nvSpPr>
        <p:spPr>
          <a:xfrm>
            <a:off x="19774280" y="8286392"/>
            <a:ext cx="7530821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105EAB"/>
              </a:buClr>
            </a:pPr>
            <a:r>
              <a:rPr lang="en-US" sz="2800">
                <a:solidFill>
                  <a:srgbClr val="000000"/>
                </a:solidFill>
              </a:rPr>
              <a:t>This </a:t>
            </a:r>
            <a:r>
              <a:rPr lang="en-US" sz="2800" b="0">
                <a:solidFill>
                  <a:srgbClr val="000000"/>
                </a:solidFill>
              </a:rPr>
              <a:t>panel </a:t>
            </a:r>
            <a:r>
              <a:rPr lang="en-US" sz="2800">
                <a:solidFill>
                  <a:srgbClr val="000000"/>
                </a:solidFill>
              </a:rPr>
              <a:t>should have a light background. preferably a lighter shade of the middle panel, with black text.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B9B8C7-B5FA-CABF-3D30-6C08FC215234}"/>
              </a:ext>
            </a:extLst>
          </p:cNvPr>
          <p:cNvGrpSpPr/>
          <p:nvPr/>
        </p:nvGrpSpPr>
        <p:grpSpPr>
          <a:xfrm>
            <a:off x="9324777" y="14442561"/>
            <a:ext cx="4476450" cy="1518699"/>
            <a:chOff x="8751553" y="14019593"/>
            <a:chExt cx="4476450" cy="151869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1C65CCC-4645-1F9A-8A9C-D4B32D0D60D0}"/>
                </a:ext>
              </a:extLst>
            </p:cNvPr>
            <p:cNvGrpSpPr/>
            <p:nvPr/>
          </p:nvGrpSpPr>
          <p:grpSpPr>
            <a:xfrm>
              <a:off x="10430829" y="14438325"/>
              <a:ext cx="387350" cy="688975"/>
              <a:chOff x="8070501" y="14752647"/>
              <a:chExt cx="387350" cy="688975"/>
            </a:xfrm>
          </p:grpSpPr>
          <p:sp>
            <p:nvSpPr>
              <p:cNvPr id="21" name="Freeform 34">
                <a:extLst>
                  <a:ext uri="{FF2B5EF4-FFF2-40B4-BE49-F238E27FC236}">
                    <a16:creationId xmlns:a16="http://schemas.microsoft.com/office/drawing/2014/main" id="{5963B899-EB8E-B2A5-BEDB-A02DD0336A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70501" y="14752647"/>
                <a:ext cx="387350" cy="688975"/>
              </a:xfrm>
              <a:custGeom>
                <a:avLst/>
                <a:gdLst>
                  <a:gd name="T0" fmla="*/ 0 w 103"/>
                  <a:gd name="T1" fmla="*/ 32 h 181"/>
                  <a:gd name="T2" fmla="*/ 103 w 103"/>
                  <a:gd name="T3" fmla="*/ 32 h 181"/>
                  <a:gd name="T4" fmla="*/ 103 w 103"/>
                  <a:gd name="T5" fmla="*/ 16 h 181"/>
                  <a:gd name="T6" fmla="*/ 87 w 103"/>
                  <a:gd name="T7" fmla="*/ 0 h 181"/>
                  <a:gd name="T8" fmla="*/ 16 w 103"/>
                  <a:gd name="T9" fmla="*/ 0 h 181"/>
                  <a:gd name="T10" fmla="*/ 0 w 103"/>
                  <a:gd name="T11" fmla="*/ 16 h 181"/>
                  <a:gd name="T12" fmla="*/ 0 w 103"/>
                  <a:gd name="T13" fmla="*/ 32 h 181"/>
                  <a:gd name="T14" fmla="*/ 61 w 103"/>
                  <a:gd name="T15" fmla="*/ 166 h 181"/>
                  <a:gd name="T16" fmla="*/ 52 w 103"/>
                  <a:gd name="T17" fmla="*/ 175 h 181"/>
                  <a:gd name="T18" fmla="*/ 43 w 103"/>
                  <a:gd name="T19" fmla="*/ 166 h 181"/>
                  <a:gd name="T20" fmla="*/ 52 w 103"/>
                  <a:gd name="T21" fmla="*/ 157 h 181"/>
                  <a:gd name="T22" fmla="*/ 61 w 103"/>
                  <a:gd name="T23" fmla="*/ 166 h 181"/>
                  <a:gd name="T24" fmla="*/ 103 w 103"/>
                  <a:gd name="T25" fmla="*/ 165 h 181"/>
                  <a:gd name="T26" fmla="*/ 103 w 103"/>
                  <a:gd name="T27" fmla="*/ 151 h 181"/>
                  <a:gd name="T28" fmla="*/ 0 w 103"/>
                  <a:gd name="T29" fmla="*/ 151 h 181"/>
                  <a:gd name="T30" fmla="*/ 0 w 103"/>
                  <a:gd name="T31" fmla="*/ 165 h 181"/>
                  <a:gd name="T32" fmla="*/ 16 w 103"/>
                  <a:gd name="T33" fmla="*/ 181 h 181"/>
                  <a:gd name="T34" fmla="*/ 87 w 103"/>
                  <a:gd name="T35" fmla="*/ 181 h 181"/>
                  <a:gd name="T36" fmla="*/ 103 w 103"/>
                  <a:gd name="T37" fmla="*/ 16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181">
                    <a:moveTo>
                      <a:pt x="0" y="32"/>
                    </a:moveTo>
                    <a:cubicBezTo>
                      <a:pt x="103" y="32"/>
                      <a:pt x="103" y="32"/>
                      <a:pt x="103" y="32"/>
                    </a:cubicBezTo>
                    <a:cubicBezTo>
                      <a:pt x="103" y="16"/>
                      <a:pt x="103" y="16"/>
                      <a:pt x="103" y="16"/>
                    </a:cubicBezTo>
                    <a:cubicBezTo>
                      <a:pt x="103" y="16"/>
                      <a:pt x="103" y="0"/>
                      <a:pt x="87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0" y="0"/>
                      <a:pt x="0" y="16"/>
                    </a:cubicBezTo>
                    <a:lnTo>
                      <a:pt x="0" y="32"/>
                    </a:lnTo>
                    <a:close/>
                    <a:moveTo>
                      <a:pt x="61" y="166"/>
                    </a:moveTo>
                    <a:cubicBezTo>
                      <a:pt x="61" y="171"/>
                      <a:pt x="57" y="175"/>
                      <a:pt x="52" y="175"/>
                    </a:cubicBezTo>
                    <a:cubicBezTo>
                      <a:pt x="47" y="175"/>
                      <a:pt x="43" y="171"/>
                      <a:pt x="43" y="166"/>
                    </a:cubicBezTo>
                    <a:cubicBezTo>
                      <a:pt x="43" y="161"/>
                      <a:pt x="47" y="157"/>
                      <a:pt x="52" y="157"/>
                    </a:cubicBezTo>
                    <a:cubicBezTo>
                      <a:pt x="57" y="157"/>
                      <a:pt x="61" y="161"/>
                      <a:pt x="61" y="166"/>
                    </a:cubicBezTo>
                    <a:moveTo>
                      <a:pt x="103" y="165"/>
                    </a:moveTo>
                    <a:cubicBezTo>
                      <a:pt x="103" y="151"/>
                      <a:pt x="103" y="151"/>
                      <a:pt x="103" y="151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165"/>
                      <a:pt x="0" y="181"/>
                      <a:pt x="16" y="181"/>
                    </a:cubicBezTo>
                    <a:cubicBezTo>
                      <a:pt x="87" y="181"/>
                      <a:pt x="87" y="181"/>
                      <a:pt x="87" y="181"/>
                    </a:cubicBezTo>
                    <a:cubicBezTo>
                      <a:pt x="87" y="181"/>
                      <a:pt x="103" y="181"/>
                      <a:pt x="103" y="165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35">
                <a:extLst>
                  <a:ext uri="{FF2B5EF4-FFF2-40B4-BE49-F238E27FC236}">
                    <a16:creationId xmlns:a16="http://schemas.microsoft.com/office/drawing/2014/main" id="{D6B17BBA-7D5D-3292-8227-C523286D8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9232" y="14765347"/>
                <a:ext cx="369888" cy="668338"/>
              </a:xfrm>
              <a:custGeom>
                <a:avLst/>
                <a:gdLst>
                  <a:gd name="T0" fmla="*/ 18 w 98"/>
                  <a:gd name="T1" fmla="*/ 0 h 176"/>
                  <a:gd name="T2" fmla="*/ 0 w 98"/>
                  <a:gd name="T3" fmla="*/ 18 h 176"/>
                  <a:gd name="T4" fmla="*/ 0 w 98"/>
                  <a:gd name="T5" fmla="*/ 158 h 176"/>
                  <a:gd name="T6" fmla="*/ 18 w 98"/>
                  <a:gd name="T7" fmla="*/ 176 h 176"/>
                  <a:gd name="T8" fmla="*/ 80 w 98"/>
                  <a:gd name="T9" fmla="*/ 176 h 176"/>
                  <a:gd name="T10" fmla="*/ 98 w 98"/>
                  <a:gd name="T11" fmla="*/ 158 h 176"/>
                  <a:gd name="T12" fmla="*/ 98 w 98"/>
                  <a:gd name="T13" fmla="*/ 18 h 176"/>
                  <a:gd name="T14" fmla="*/ 80 w 98"/>
                  <a:gd name="T15" fmla="*/ 0 h 176"/>
                  <a:gd name="T16" fmla="*/ 18 w 98"/>
                  <a:gd name="T17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6">
                    <a:moveTo>
                      <a:pt x="18" y="0"/>
                    </a:moveTo>
                    <a:cubicBezTo>
                      <a:pt x="18" y="0"/>
                      <a:pt x="0" y="0"/>
                      <a:pt x="0" y="1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76"/>
                      <a:pt x="18" y="176"/>
                    </a:cubicBezTo>
                    <a:cubicBezTo>
                      <a:pt x="80" y="176"/>
                      <a:pt x="80" y="176"/>
                      <a:pt x="80" y="176"/>
                    </a:cubicBezTo>
                    <a:cubicBezTo>
                      <a:pt x="80" y="176"/>
                      <a:pt x="98" y="176"/>
                      <a:pt x="98" y="158"/>
                    </a:cubicBezTo>
                    <a:cubicBezTo>
                      <a:pt x="98" y="18"/>
                      <a:pt x="98" y="18"/>
                      <a:pt x="98" y="18"/>
                    </a:cubicBezTo>
                    <a:cubicBezTo>
                      <a:pt x="98" y="18"/>
                      <a:pt x="98" y="0"/>
                      <a:pt x="80" y="0"/>
                    </a:cubicBezTo>
                    <a:lnTo>
                      <a:pt x="18" y="0"/>
                    </a:lnTo>
                    <a:close/>
                  </a:path>
                </a:pathLst>
              </a:custGeom>
              <a:noFill/>
              <a:ln w="30163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F4EF00-0666-9A51-78D0-3781621ACE6D}"/>
                </a:ext>
              </a:extLst>
            </p:cNvPr>
            <p:cNvSpPr txBox="1"/>
            <p:nvPr/>
          </p:nvSpPr>
          <p:spPr>
            <a:xfrm>
              <a:off x="10948353" y="14455778"/>
              <a:ext cx="2279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bg2"/>
                  </a:solidFill>
                </a:rPr>
                <a:t>SCAN HERE FOR MORE INFORMATION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2E21F49-16F8-EBDC-A90A-E385D7B38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751553" y="14019593"/>
              <a:ext cx="1518699" cy="1518699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D53CE9D-A571-280B-4AB6-03572D6F9ADB}"/>
              </a:ext>
            </a:extLst>
          </p:cNvPr>
          <p:cNvSpPr txBox="1"/>
          <p:nvPr/>
        </p:nvSpPr>
        <p:spPr>
          <a:xfrm>
            <a:off x="14186687" y="14223689"/>
            <a:ext cx="472276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b="0">
                <a:solidFill>
                  <a:schemeClr val="bg2"/>
                </a:solidFill>
              </a:rPr>
              <a:t>Replace the QR code with your own if you choose to use one.</a:t>
            </a:r>
            <a:br>
              <a:rPr lang="en-US" sz="2400" b="0">
                <a:solidFill>
                  <a:schemeClr val="bg2"/>
                </a:solidFill>
              </a:rPr>
            </a:br>
            <a:endParaRPr lang="en-US" sz="2400" b="0">
              <a:solidFill>
                <a:schemeClr val="bg2"/>
              </a:solidFill>
              <a:cs typeface="Calibri"/>
            </a:endParaRPr>
          </a:p>
          <a:p>
            <a:pPr marL="177800" indent="-177800"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>
                <a:solidFill>
                  <a:schemeClr val="bg2"/>
                </a:solidFill>
                <a:cs typeface="Calibri"/>
              </a:rPr>
              <a:t>Free QR code generators are available online.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4CB365A-0293-B9DD-92F8-650785CA8A61}"/>
              </a:ext>
            </a:extLst>
          </p:cNvPr>
          <p:cNvSpPr txBox="1">
            <a:spLocks/>
          </p:cNvSpPr>
          <p:nvPr/>
        </p:nvSpPr>
        <p:spPr>
          <a:xfrm>
            <a:off x="19791188" y="4063979"/>
            <a:ext cx="8106185" cy="46906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836023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52" indent="-107955" algn="l" defTabSz="8360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9139" indent="-119069" algn="l" defTabSz="8360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»"/>
              <a:tabLst>
                <a:tab pos="1028751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59" indent="-109543" algn="l" defTabSz="83602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4904" indent="-122244" algn="l" defTabSz="83602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9063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7075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35087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3098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4400">
                <a:cs typeface="Calibri"/>
              </a:rPr>
              <a:t>Graphics/Images (if applicable)</a:t>
            </a:r>
            <a:endParaRPr lang="en-US" sz="4400"/>
          </a:p>
          <a:p>
            <a:r>
              <a:rPr lang="en-US" sz="2800" b="0"/>
              <a:t>This panel should contain visual representations of your main findings and image description text (Font</a:t>
            </a:r>
            <a:r>
              <a:rPr lang="en-US" sz="2800" b="0">
                <a:cs typeface="Calibri"/>
              </a:rPr>
              <a:t> size</a:t>
            </a:r>
            <a:r>
              <a:rPr lang="en-US" sz="3200" b="0">
                <a:cs typeface="Calibri"/>
              </a:rPr>
              <a:t> </a:t>
            </a:r>
            <a:r>
              <a:rPr lang="en-US" sz="2800" b="0">
                <a:cs typeface="Calibri"/>
              </a:rPr>
              <a:t>28pt or greater). All graphics go on this panel.</a:t>
            </a:r>
          </a:p>
          <a:p>
            <a:endParaRPr lang="en-US" sz="2800" b="0">
              <a:cs typeface="Calibri"/>
            </a:endParaRPr>
          </a:p>
          <a:p>
            <a:r>
              <a:rPr lang="en-US" sz="2800" b="0">
                <a:cs typeface="Calibri"/>
              </a:rPr>
              <a:t>This panel can also be used for additional text if you do not have any graphics.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1645D74-5790-8A08-D61A-76683AA14A2D}"/>
              </a:ext>
            </a:extLst>
          </p:cNvPr>
          <p:cNvSpPr txBox="1">
            <a:spLocks/>
          </p:cNvSpPr>
          <p:nvPr/>
        </p:nvSpPr>
        <p:spPr>
          <a:xfrm>
            <a:off x="17881600" y="865806"/>
            <a:ext cx="9423501" cy="1805259"/>
          </a:xfrm>
          <a:prstGeom prst="rect">
            <a:avLst/>
          </a:prstGeom>
        </p:spPr>
        <p:txBody>
          <a:bodyPr/>
          <a:lstStyle>
            <a:lvl1pPr marL="0" indent="0" algn="l" defTabSz="836023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52" indent="-107955" algn="l" defTabSz="8360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9139" indent="-119069" algn="l" defTabSz="8360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»"/>
              <a:tabLst>
                <a:tab pos="1028751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59" indent="-109543" algn="l" defTabSz="83602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4904" indent="-122244" algn="l" defTabSz="83602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9063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7075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35087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3098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200"/>
              <a:t>Poster instructions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FC5374-BF12-765C-5E80-66A6DC58F139}"/>
              </a:ext>
            </a:extLst>
          </p:cNvPr>
          <p:cNvSpPr txBox="1"/>
          <p:nvPr/>
        </p:nvSpPr>
        <p:spPr>
          <a:xfrm>
            <a:off x="9015416" y="3300500"/>
            <a:ext cx="995753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>
                <a:solidFill>
                  <a:schemeClr val="bg2"/>
                </a:solidFill>
              </a:rPr>
              <a:t>Title goes here</a:t>
            </a:r>
            <a:endParaRPr lang="en-US" sz="1800">
              <a:solidFill>
                <a:schemeClr val="bg2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0DFADE-0144-C9B4-720B-31C70A33DF9A}"/>
              </a:ext>
            </a:extLst>
          </p:cNvPr>
          <p:cNvGrpSpPr/>
          <p:nvPr/>
        </p:nvGrpSpPr>
        <p:grpSpPr>
          <a:xfrm>
            <a:off x="9228332" y="7548340"/>
            <a:ext cx="9556600" cy="6367211"/>
            <a:chOff x="9228332" y="7169127"/>
            <a:chExt cx="9556600" cy="6367211"/>
          </a:xfrm>
        </p:grpSpPr>
        <p:pic>
          <p:nvPicPr>
            <p:cNvPr id="7" name="Picture 6" descr="A person wearing headphones and writing on a notebook&#10;&#10;Description automatically generated">
              <a:extLst>
                <a:ext uri="{FF2B5EF4-FFF2-40B4-BE49-F238E27FC236}">
                  <a16:creationId xmlns:a16="http://schemas.microsoft.com/office/drawing/2014/main" id="{E034D946-4764-2501-ABDF-E6073CF02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8332" y="7169127"/>
              <a:ext cx="9556600" cy="636721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C245EB-82A8-BC04-BE74-BA3F077381B3}"/>
                </a:ext>
              </a:extLst>
            </p:cNvPr>
            <p:cNvSpPr txBox="1"/>
            <p:nvPr/>
          </p:nvSpPr>
          <p:spPr>
            <a:xfrm>
              <a:off x="9859328" y="8871503"/>
              <a:ext cx="8255187" cy="25853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5400">
                  <a:solidFill>
                    <a:schemeClr val="bg2"/>
                  </a:solidFill>
                </a:rPr>
                <a:t>Your photo </a:t>
              </a:r>
              <a:br>
                <a:rPr lang="en-US" sz="5400">
                  <a:solidFill>
                    <a:schemeClr val="bg2"/>
                  </a:solidFill>
                </a:rPr>
              </a:br>
              <a:r>
                <a:rPr lang="en-US" sz="5400">
                  <a:solidFill>
                    <a:schemeClr val="bg2"/>
                  </a:solidFill>
                </a:rPr>
                <a:t>or graphic </a:t>
              </a:r>
              <a:br>
                <a:rPr lang="en-US" sz="5400">
                  <a:solidFill>
                    <a:schemeClr val="bg2"/>
                  </a:solidFill>
                </a:rPr>
              </a:br>
              <a:r>
                <a:rPr lang="en-US" sz="5400">
                  <a:solidFill>
                    <a:schemeClr val="bg2"/>
                  </a:solidFill>
                </a:rPr>
                <a:t>goes here</a:t>
              </a:r>
              <a:endParaRPr lang="en-US" sz="5400">
                <a:solidFill>
                  <a:schemeClr val="bg2"/>
                </a:solidFill>
                <a:cs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D0D205E-2F7A-F71A-31C3-05856389E933}"/>
              </a:ext>
            </a:extLst>
          </p:cNvPr>
          <p:cNvSpPr txBox="1"/>
          <p:nvPr/>
        </p:nvSpPr>
        <p:spPr>
          <a:xfrm>
            <a:off x="19509060" y="14735250"/>
            <a:ext cx="55000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YOUR CONTACT INFO</a:t>
            </a:r>
          </a:p>
          <a:p>
            <a:endParaRPr lang="en-US" sz="2000"/>
          </a:p>
          <a:p>
            <a:r>
              <a:rPr lang="en-US" sz="2000"/>
              <a:t>First Name Last Name</a:t>
            </a:r>
          </a:p>
          <a:p>
            <a:r>
              <a:rPr lang="en-US" sz="2000" err="1"/>
              <a:t>userID@cdc.gov</a:t>
            </a:r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3289E9-032E-DCBB-459B-BBAC58A54E3E}"/>
              </a:ext>
            </a:extLst>
          </p:cNvPr>
          <p:cNvSpPr txBox="1"/>
          <p:nvPr/>
        </p:nvSpPr>
        <p:spPr>
          <a:xfrm>
            <a:off x="25443920" y="14164496"/>
            <a:ext cx="2514029" cy="193899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2"/>
                </a:solidFill>
              </a:rPr>
              <a:t>YOUR LOGO </a:t>
            </a:r>
          </a:p>
          <a:p>
            <a:pPr algn="ctr"/>
            <a:r>
              <a:rPr lang="en-US" sz="4000">
                <a:solidFill>
                  <a:schemeClr val="bg2"/>
                </a:solidFill>
              </a:rPr>
              <a:t>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C739D4-EB36-F858-36C5-0F1C47BA71EE}"/>
              </a:ext>
            </a:extLst>
          </p:cNvPr>
          <p:cNvSpPr txBox="1"/>
          <p:nvPr/>
        </p:nvSpPr>
        <p:spPr>
          <a:xfrm>
            <a:off x="383036" y="15704746"/>
            <a:ext cx="8168297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4B4A4B"/>
                </a:solidFill>
                <a:latin typeface="Calibri"/>
                <a:cs typeface="Calibri"/>
              </a:rPr>
              <a:t>Your website goes here</a:t>
            </a:r>
            <a:endParaRPr lang="en-US"/>
          </a:p>
        </p:txBody>
      </p:sp>
      <p:sp>
        <p:nvSpPr>
          <p:cNvPr id="32" name="Title 5">
            <a:extLst>
              <a:ext uri="{FF2B5EF4-FFF2-40B4-BE49-F238E27FC236}">
                <a16:creationId xmlns:a16="http://schemas.microsoft.com/office/drawing/2014/main" id="{CFACA4FB-E2A9-B5E2-5CAC-BC48964263CC}"/>
              </a:ext>
            </a:extLst>
          </p:cNvPr>
          <p:cNvSpPr txBox="1">
            <a:spLocks/>
          </p:cNvSpPr>
          <p:nvPr/>
        </p:nvSpPr>
        <p:spPr>
          <a:xfrm>
            <a:off x="5816600" y="788493"/>
            <a:ext cx="8328025" cy="10287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836023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>
              <a:solidFill>
                <a:srgbClr val="4B4A4B"/>
              </a:solidFill>
              <a:cs typeface="Calibri"/>
            </a:endParaRPr>
          </a:p>
          <a:p>
            <a:r>
              <a:rPr lang="en-US">
                <a:solidFill>
                  <a:srgbClr val="4B4A4B"/>
                </a:solidFill>
                <a:cs typeface="Calibri"/>
              </a:rPr>
              <a:t>Your Organization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2636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5">
            <a:extLst>
              <a:ext uri="{FF2B5EF4-FFF2-40B4-BE49-F238E27FC236}">
                <a16:creationId xmlns:a16="http://schemas.microsoft.com/office/drawing/2014/main" id="{FD86A607-1B9E-2E92-B490-B823EC41CD24}"/>
              </a:ext>
            </a:extLst>
          </p:cNvPr>
          <p:cNvSpPr txBox="1">
            <a:spLocks/>
          </p:cNvSpPr>
          <p:nvPr/>
        </p:nvSpPr>
        <p:spPr>
          <a:xfrm>
            <a:off x="5904952" y="1142711"/>
            <a:ext cx="8726055" cy="10287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836023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B4A4B"/>
                </a:solidFill>
                <a:cs typeface="Calibri"/>
              </a:rPr>
              <a:t>Centers for Disease Control and Prevention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7C34CA-C7A6-4182-46CB-1FDF952E2FBD}"/>
              </a:ext>
            </a:extLst>
          </p:cNvPr>
          <p:cNvSpPr/>
          <p:nvPr/>
        </p:nvSpPr>
        <p:spPr>
          <a:xfrm>
            <a:off x="19074289" y="2949995"/>
            <a:ext cx="9214961" cy="13515351"/>
          </a:xfrm>
          <a:prstGeom prst="rect">
            <a:avLst/>
          </a:prstGeom>
          <a:solidFill>
            <a:srgbClr val="6ECBD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848E6-6346-C8C9-FC00-46D4DBDCFC1E}"/>
              </a:ext>
            </a:extLst>
          </p:cNvPr>
          <p:cNvSpPr/>
          <p:nvPr/>
        </p:nvSpPr>
        <p:spPr>
          <a:xfrm>
            <a:off x="8979313" y="2945319"/>
            <a:ext cx="10094976" cy="13525500"/>
          </a:xfrm>
          <a:prstGeom prst="rect">
            <a:avLst/>
          </a:prstGeom>
          <a:solidFill>
            <a:srgbClr val="04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BB6AD48-19E6-0D4B-5769-D1D8F8DC96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337" y="3116269"/>
            <a:ext cx="8172522" cy="11166106"/>
          </a:xfrm>
        </p:spPr>
        <p:txBody>
          <a:bodyPr lIns="91440" tIns="45720" rIns="91440" bIns="45720" anchor="t"/>
          <a:lstStyle/>
          <a:p>
            <a:endParaRPr lang="en-US" sz="1800">
              <a:solidFill>
                <a:srgbClr val="333333"/>
              </a:solidFill>
              <a:cs typeface="Calibri"/>
            </a:endParaRPr>
          </a:p>
          <a:p>
            <a:r>
              <a:rPr lang="en-US" sz="4800">
                <a:solidFill>
                  <a:srgbClr val="333333"/>
                </a:solidFill>
                <a:ea typeface="+mn-lt"/>
                <a:cs typeface="+mn-lt"/>
              </a:rPr>
              <a:t>Program Description (sample) </a:t>
            </a:r>
            <a:endParaRPr lang="en-US" sz="4800">
              <a:solidFill>
                <a:srgbClr val="3F3F3F"/>
              </a:solidFill>
              <a:ea typeface="+mn-lt"/>
              <a:cs typeface="+mn-lt"/>
            </a:endParaRPr>
          </a:p>
          <a:p>
            <a:endParaRPr lang="en-US" sz="1000">
              <a:solidFill>
                <a:srgbClr val="333333"/>
              </a:solidFill>
              <a:ea typeface="+mn-lt"/>
              <a:cs typeface="+mn-lt"/>
            </a:endParaRPr>
          </a:p>
          <a:p>
            <a:r>
              <a:rPr lang="en-US" sz="3200" b="0">
                <a:solidFill>
                  <a:srgbClr val="333333"/>
                </a:solidFill>
                <a:ea typeface="+mn-lt"/>
                <a:cs typeface="+mn-lt"/>
              </a:rPr>
              <a:t>The Centers for Disease Control </a:t>
            </a:r>
            <a:r>
              <a:rPr lang="en-US" sz="3200" b="0">
                <a:solidFill>
                  <a:srgbClr val="333333"/>
                </a:solidFill>
                <a:effectLst/>
                <a:ea typeface="+mn-lt"/>
                <a:cs typeface="+mn-lt"/>
              </a:rPr>
              <a:t>and </a:t>
            </a:r>
            <a:r>
              <a:rPr lang="en-US" sz="3200" b="0">
                <a:solidFill>
                  <a:srgbClr val="333333"/>
                </a:solidFill>
                <a:ea typeface="+mn-lt"/>
                <a:cs typeface="+mn-lt"/>
              </a:rPr>
              <a:t>Prevention’s </a:t>
            </a:r>
            <a:r>
              <a:rPr lang="en-US" sz="3200" b="0">
                <a:solidFill>
                  <a:srgbClr val="333333"/>
                </a:solidFill>
                <a:effectLst/>
                <a:ea typeface="+mn-lt"/>
                <a:cs typeface="+mn-lt"/>
              </a:rPr>
              <a:t>OneLab</a:t>
            </a:r>
            <a:r>
              <a:rPr lang="en-US" sz="3200" b="0" baseline="30000">
                <a:solidFill>
                  <a:srgbClr val="333333"/>
                </a:solidFill>
                <a:effectLst/>
                <a:ea typeface="+mn-lt"/>
                <a:cs typeface="+mn-lt"/>
              </a:rPr>
              <a:t>TM</a:t>
            </a:r>
            <a:r>
              <a:rPr lang="en-US" sz="3200" b="0">
                <a:solidFill>
                  <a:srgbClr val="333333"/>
                </a:solidFill>
                <a:effectLst/>
                <a:ea typeface="+mn-lt"/>
                <a:cs typeface="+mn-lt"/>
              </a:rPr>
              <a:t> </a:t>
            </a:r>
            <a:r>
              <a:rPr lang="en-US" sz="3200" b="0">
                <a:solidFill>
                  <a:srgbClr val="333333"/>
                </a:solidFill>
                <a:ea typeface="+mn-lt"/>
                <a:cs typeface="+mn-lt"/>
              </a:rPr>
              <a:t>initiative </a:t>
            </a:r>
            <a:r>
              <a:rPr lang="en-US" sz="3200" b="0">
                <a:solidFill>
                  <a:srgbClr val="333333"/>
                </a:solidFill>
                <a:effectLst/>
                <a:ea typeface="+mn-lt"/>
                <a:cs typeface="+mn-lt"/>
              </a:rPr>
              <a:t>is </a:t>
            </a:r>
            <a:r>
              <a:rPr lang="en-US" sz="3200" b="0">
                <a:solidFill>
                  <a:srgbClr val="333333"/>
                </a:solidFill>
                <a:ea typeface="+mn-lt"/>
                <a:cs typeface="+mn-lt"/>
              </a:rPr>
              <a:t>designed </a:t>
            </a:r>
            <a:r>
              <a:rPr lang="en-US" sz="3200" b="0">
                <a:solidFill>
                  <a:srgbClr val="333333"/>
                </a:solidFill>
                <a:effectLst/>
                <a:ea typeface="+mn-lt"/>
                <a:cs typeface="+mn-lt"/>
              </a:rPr>
              <a:t>to </a:t>
            </a:r>
            <a:r>
              <a:rPr lang="en-US" sz="3200" b="0">
                <a:solidFill>
                  <a:srgbClr val="333333"/>
                </a:solidFill>
                <a:ea typeface="+mn-lt"/>
                <a:cs typeface="+mn-lt"/>
              </a:rPr>
              <a:t>strengthen interconnections between </a:t>
            </a:r>
            <a:r>
              <a:rPr lang="en-US" sz="3200" b="0">
                <a:solidFill>
                  <a:srgbClr val="333333"/>
                </a:solidFill>
                <a:effectLst/>
                <a:ea typeface="+mn-lt"/>
                <a:cs typeface="+mn-lt"/>
              </a:rPr>
              <a:t>clinical and public health </a:t>
            </a:r>
            <a:r>
              <a:rPr lang="en-US" sz="3200" b="0">
                <a:solidFill>
                  <a:srgbClr val="333333"/>
                </a:solidFill>
                <a:ea typeface="+mn-lt"/>
                <a:cs typeface="+mn-lt"/>
              </a:rPr>
              <a:t>laboratories to collectively support rapid, large-scale public health responses through education and training. </a:t>
            </a:r>
            <a:endParaRPr lang="en-US" sz="3200">
              <a:solidFill>
                <a:srgbClr val="3F3F3F"/>
              </a:solidFill>
              <a:ea typeface="+mn-lt"/>
              <a:cs typeface="+mn-lt"/>
            </a:endParaRPr>
          </a:p>
          <a:p>
            <a:endParaRPr lang="en-US" sz="3200" b="0">
              <a:solidFill>
                <a:srgbClr val="333333"/>
              </a:solidFill>
              <a:ea typeface="+mn-lt"/>
              <a:cs typeface="+mn-lt"/>
            </a:endParaRPr>
          </a:p>
          <a:p>
            <a:r>
              <a:rPr lang="en-US" sz="3200" b="0">
                <a:solidFill>
                  <a:srgbClr val="333333"/>
                </a:solidFill>
                <a:ea typeface="+mn-lt"/>
                <a:cs typeface="+mn-lt"/>
              </a:rPr>
              <a:t>This initiative serves the broader needs of the </a:t>
            </a:r>
            <a:r>
              <a:rPr lang="en-US" sz="3200" b="0">
                <a:solidFill>
                  <a:srgbClr val="333333"/>
                </a:solidFill>
                <a:effectLst/>
                <a:ea typeface="+mn-lt"/>
                <a:cs typeface="+mn-lt"/>
              </a:rPr>
              <a:t>laboratory and testing community to </a:t>
            </a:r>
            <a:r>
              <a:rPr lang="en-US" sz="3200" b="0">
                <a:solidFill>
                  <a:srgbClr val="333333"/>
                </a:solidFill>
                <a:ea typeface="+mn-lt"/>
                <a:cs typeface="+mn-lt"/>
              </a:rPr>
              <a:t>better deliver laboratory and testing education and training resources to its audiences. </a:t>
            </a:r>
            <a:endParaRPr lang="en-US" sz="3200">
              <a:solidFill>
                <a:srgbClr val="3F3F3F"/>
              </a:solidFill>
              <a:ea typeface="+mn-lt"/>
              <a:cs typeface="+mn-lt"/>
            </a:endParaRPr>
          </a:p>
          <a:p>
            <a:endParaRPr lang="en-US" sz="3200" b="0">
              <a:solidFill>
                <a:srgbClr val="333333"/>
              </a:solidFill>
              <a:ea typeface="+mn-lt"/>
              <a:cs typeface="+mn-lt"/>
            </a:endParaRPr>
          </a:p>
          <a:p>
            <a:r>
              <a:rPr lang="en-US" sz="3200" b="0">
                <a:solidFill>
                  <a:srgbClr val="333333"/>
                </a:solidFill>
                <a:ea typeface="+mn-lt"/>
                <a:cs typeface="+mn-lt"/>
              </a:rPr>
              <a:t>The OneLab Network is poised to serve as an ongoing learning community, connecting professionals with a role in the </a:t>
            </a:r>
            <a:r>
              <a:rPr lang="en-US" sz="3200" b="0">
                <a:solidFill>
                  <a:srgbClr val="333333"/>
                </a:solidFill>
                <a:effectLst/>
                <a:ea typeface="+mn-lt"/>
                <a:cs typeface="+mn-lt"/>
              </a:rPr>
              <a:t>training </a:t>
            </a:r>
            <a:r>
              <a:rPr lang="en-US" sz="3200" b="0">
                <a:solidFill>
                  <a:srgbClr val="333333"/>
                </a:solidFill>
                <a:ea typeface="+mn-lt"/>
                <a:cs typeface="+mn-lt"/>
              </a:rPr>
              <a:t>and continuing education of the clinical and </a:t>
            </a:r>
            <a:r>
              <a:rPr lang="en-US" sz="3200" b="0">
                <a:solidFill>
                  <a:srgbClr val="333333"/>
                </a:solidFill>
                <a:effectLst/>
                <a:ea typeface="+mn-lt"/>
                <a:cs typeface="+mn-lt"/>
              </a:rPr>
              <a:t>public health </a:t>
            </a:r>
            <a:r>
              <a:rPr lang="en-US" sz="3200" b="0">
                <a:solidFill>
                  <a:srgbClr val="333333"/>
                </a:solidFill>
                <a:ea typeface="+mn-lt"/>
                <a:cs typeface="+mn-lt"/>
              </a:rPr>
              <a:t>laboratories and the non-traditional testing community</a:t>
            </a:r>
            <a:r>
              <a:rPr lang="en-US" sz="3200" b="0">
                <a:solidFill>
                  <a:srgbClr val="333333"/>
                </a:solidFill>
                <a:effectLst/>
                <a:ea typeface="+mn-lt"/>
                <a:cs typeface="+mn-lt"/>
              </a:rPr>
              <a:t>.</a:t>
            </a:r>
            <a:r>
              <a:rPr lang="en-US" sz="3200" b="0">
                <a:solidFill>
                  <a:srgbClr val="333333"/>
                </a:solidFill>
                <a:ea typeface="+mn-lt"/>
                <a:cs typeface="+mn-lt"/>
              </a:rPr>
              <a:t>  </a:t>
            </a:r>
            <a:endParaRPr lang="en-US" sz="3200">
              <a:cs typeface="Calibri"/>
            </a:endParaRPr>
          </a:p>
          <a:p>
            <a:pPr indent="0">
              <a:buNone/>
            </a:pPr>
            <a:endParaRPr lang="en-US" sz="1800">
              <a:solidFill>
                <a:srgbClr val="243B5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AD8771-E995-8AAB-FCCB-4A4B48EB1071}"/>
              </a:ext>
            </a:extLst>
          </p:cNvPr>
          <p:cNvGrpSpPr/>
          <p:nvPr/>
        </p:nvGrpSpPr>
        <p:grpSpPr>
          <a:xfrm>
            <a:off x="9324777" y="14442561"/>
            <a:ext cx="4476450" cy="1518699"/>
            <a:chOff x="8751553" y="14019593"/>
            <a:chExt cx="4476450" cy="15186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7F0EC6-709B-8A90-9314-42F9CE828C5D}"/>
                </a:ext>
              </a:extLst>
            </p:cNvPr>
            <p:cNvGrpSpPr/>
            <p:nvPr/>
          </p:nvGrpSpPr>
          <p:grpSpPr>
            <a:xfrm>
              <a:off x="10430829" y="14438325"/>
              <a:ext cx="387350" cy="688975"/>
              <a:chOff x="8070501" y="14752647"/>
              <a:chExt cx="387350" cy="688975"/>
            </a:xfrm>
          </p:grpSpPr>
          <p:sp>
            <p:nvSpPr>
              <p:cNvPr id="14" name="Freeform 34">
                <a:extLst>
                  <a:ext uri="{FF2B5EF4-FFF2-40B4-BE49-F238E27FC236}">
                    <a16:creationId xmlns:a16="http://schemas.microsoft.com/office/drawing/2014/main" id="{3FDA4853-5D79-C727-1C01-6F23249D14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70501" y="14752647"/>
                <a:ext cx="387350" cy="688975"/>
              </a:xfrm>
              <a:custGeom>
                <a:avLst/>
                <a:gdLst>
                  <a:gd name="T0" fmla="*/ 0 w 103"/>
                  <a:gd name="T1" fmla="*/ 32 h 181"/>
                  <a:gd name="T2" fmla="*/ 103 w 103"/>
                  <a:gd name="T3" fmla="*/ 32 h 181"/>
                  <a:gd name="T4" fmla="*/ 103 w 103"/>
                  <a:gd name="T5" fmla="*/ 16 h 181"/>
                  <a:gd name="T6" fmla="*/ 87 w 103"/>
                  <a:gd name="T7" fmla="*/ 0 h 181"/>
                  <a:gd name="T8" fmla="*/ 16 w 103"/>
                  <a:gd name="T9" fmla="*/ 0 h 181"/>
                  <a:gd name="T10" fmla="*/ 0 w 103"/>
                  <a:gd name="T11" fmla="*/ 16 h 181"/>
                  <a:gd name="T12" fmla="*/ 0 w 103"/>
                  <a:gd name="T13" fmla="*/ 32 h 181"/>
                  <a:gd name="T14" fmla="*/ 61 w 103"/>
                  <a:gd name="T15" fmla="*/ 166 h 181"/>
                  <a:gd name="T16" fmla="*/ 52 w 103"/>
                  <a:gd name="T17" fmla="*/ 175 h 181"/>
                  <a:gd name="T18" fmla="*/ 43 w 103"/>
                  <a:gd name="T19" fmla="*/ 166 h 181"/>
                  <a:gd name="T20" fmla="*/ 52 w 103"/>
                  <a:gd name="T21" fmla="*/ 157 h 181"/>
                  <a:gd name="T22" fmla="*/ 61 w 103"/>
                  <a:gd name="T23" fmla="*/ 166 h 181"/>
                  <a:gd name="T24" fmla="*/ 103 w 103"/>
                  <a:gd name="T25" fmla="*/ 165 h 181"/>
                  <a:gd name="T26" fmla="*/ 103 w 103"/>
                  <a:gd name="T27" fmla="*/ 151 h 181"/>
                  <a:gd name="T28" fmla="*/ 0 w 103"/>
                  <a:gd name="T29" fmla="*/ 151 h 181"/>
                  <a:gd name="T30" fmla="*/ 0 w 103"/>
                  <a:gd name="T31" fmla="*/ 165 h 181"/>
                  <a:gd name="T32" fmla="*/ 16 w 103"/>
                  <a:gd name="T33" fmla="*/ 181 h 181"/>
                  <a:gd name="T34" fmla="*/ 87 w 103"/>
                  <a:gd name="T35" fmla="*/ 181 h 181"/>
                  <a:gd name="T36" fmla="*/ 103 w 103"/>
                  <a:gd name="T37" fmla="*/ 16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181">
                    <a:moveTo>
                      <a:pt x="0" y="32"/>
                    </a:moveTo>
                    <a:cubicBezTo>
                      <a:pt x="103" y="32"/>
                      <a:pt x="103" y="32"/>
                      <a:pt x="103" y="32"/>
                    </a:cubicBezTo>
                    <a:cubicBezTo>
                      <a:pt x="103" y="16"/>
                      <a:pt x="103" y="16"/>
                      <a:pt x="103" y="16"/>
                    </a:cubicBezTo>
                    <a:cubicBezTo>
                      <a:pt x="103" y="16"/>
                      <a:pt x="103" y="0"/>
                      <a:pt x="87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0" y="0"/>
                      <a:pt x="0" y="16"/>
                    </a:cubicBezTo>
                    <a:lnTo>
                      <a:pt x="0" y="32"/>
                    </a:lnTo>
                    <a:close/>
                    <a:moveTo>
                      <a:pt x="61" y="166"/>
                    </a:moveTo>
                    <a:cubicBezTo>
                      <a:pt x="61" y="171"/>
                      <a:pt x="57" y="175"/>
                      <a:pt x="52" y="175"/>
                    </a:cubicBezTo>
                    <a:cubicBezTo>
                      <a:pt x="47" y="175"/>
                      <a:pt x="43" y="171"/>
                      <a:pt x="43" y="166"/>
                    </a:cubicBezTo>
                    <a:cubicBezTo>
                      <a:pt x="43" y="161"/>
                      <a:pt x="47" y="157"/>
                      <a:pt x="52" y="157"/>
                    </a:cubicBezTo>
                    <a:cubicBezTo>
                      <a:pt x="57" y="157"/>
                      <a:pt x="61" y="161"/>
                      <a:pt x="61" y="166"/>
                    </a:cubicBezTo>
                    <a:moveTo>
                      <a:pt x="103" y="165"/>
                    </a:moveTo>
                    <a:cubicBezTo>
                      <a:pt x="103" y="151"/>
                      <a:pt x="103" y="151"/>
                      <a:pt x="103" y="151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165"/>
                      <a:pt x="0" y="181"/>
                      <a:pt x="16" y="181"/>
                    </a:cubicBezTo>
                    <a:cubicBezTo>
                      <a:pt x="87" y="181"/>
                      <a:pt x="87" y="181"/>
                      <a:pt x="87" y="181"/>
                    </a:cubicBezTo>
                    <a:cubicBezTo>
                      <a:pt x="87" y="181"/>
                      <a:pt x="103" y="181"/>
                      <a:pt x="103" y="165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35">
                <a:extLst>
                  <a:ext uri="{FF2B5EF4-FFF2-40B4-BE49-F238E27FC236}">
                    <a16:creationId xmlns:a16="http://schemas.microsoft.com/office/drawing/2014/main" id="{DF45C17D-7530-56A0-22D7-DCA9D3082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9232" y="14765347"/>
                <a:ext cx="369888" cy="668338"/>
              </a:xfrm>
              <a:custGeom>
                <a:avLst/>
                <a:gdLst>
                  <a:gd name="T0" fmla="*/ 18 w 98"/>
                  <a:gd name="T1" fmla="*/ 0 h 176"/>
                  <a:gd name="T2" fmla="*/ 0 w 98"/>
                  <a:gd name="T3" fmla="*/ 18 h 176"/>
                  <a:gd name="T4" fmla="*/ 0 w 98"/>
                  <a:gd name="T5" fmla="*/ 158 h 176"/>
                  <a:gd name="T6" fmla="*/ 18 w 98"/>
                  <a:gd name="T7" fmla="*/ 176 h 176"/>
                  <a:gd name="T8" fmla="*/ 80 w 98"/>
                  <a:gd name="T9" fmla="*/ 176 h 176"/>
                  <a:gd name="T10" fmla="*/ 98 w 98"/>
                  <a:gd name="T11" fmla="*/ 158 h 176"/>
                  <a:gd name="T12" fmla="*/ 98 w 98"/>
                  <a:gd name="T13" fmla="*/ 18 h 176"/>
                  <a:gd name="T14" fmla="*/ 80 w 98"/>
                  <a:gd name="T15" fmla="*/ 0 h 176"/>
                  <a:gd name="T16" fmla="*/ 18 w 98"/>
                  <a:gd name="T17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6">
                    <a:moveTo>
                      <a:pt x="18" y="0"/>
                    </a:moveTo>
                    <a:cubicBezTo>
                      <a:pt x="18" y="0"/>
                      <a:pt x="0" y="0"/>
                      <a:pt x="0" y="1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76"/>
                      <a:pt x="18" y="176"/>
                    </a:cubicBezTo>
                    <a:cubicBezTo>
                      <a:pt x="80" y="176"/>
                      <a:pt x="80" y="176"/>
                      <a:pt x="80" y="176"/>
                    </a:cubicBezTo>
                    <a:cubicBezTo>
                      <a:pt x="80" y="176"/>
                      <a:pt x="98" y="176"/>
                      <a:pt x="98" y="158"/>
                    </a:cubicBezTo>
                    <a:cubicBezTo>
                      <a:pt x="98" y="18"/>
                      <a:pt x="98" y="18"/>
                      <a:pt x="98" y="18"/>
                    </a:cubicBezTo>
                    <a:cubicBezTo>
                      <a:pt x="98" y="18"/>
                      <a:pt x="98" y="0"/>
                      <a:pt x="80" y="0"/>
                    </a:cubicBezTo>
                    <a:lnTo>
                      <a:pt x="18" y="0"/>
                    </a:lnTo>
                    <a:close/>
                  </a:path>
                </a:pathLst>
              </a:custGeom>
              <a:noFill/>
              <a:ln w="30163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2E7E5D-8FDD-6F49-21C7-21B46A4B24BF}"/>
                </a:ext>
              </a:extLst>
            </p:cNvPr>
            <p:cNvSpPr txBox="1"/>
            <p:nvPr/>
          </p:nvSpPr>
          <p:spPr>
            <a:xfrm>
              <a:off x="10948353" y="14455778"/>
              <a:ext cx="2279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bg2"/>
                  </a:solidFill>
                </a:rPr>
                <a:t>SCAN HERE FOR MORE INFORMATION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8216B6-1235-2119-031D-510EDFDFC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751553" y="14019593"/>
              <a:ext cx="1518699" cy="151869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81EB243-0AF4-A896-F3CC-02388EA8DFB0}"/>
              </a:ext>
            </a:extLst>
          </p:cNvPr>
          <p:cNvSpPr txBox="1"/>
          <p:nvPr/>
        </p:nvSpPr>
        <p:spPr>
          <a:xfrm>
            <a:off x="383036" y="15704746"/>
            <a:ext cx="8168297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4B4A4B"/>
                </a:solidFill>
                <a:latin typeface="Calibri"/>
                <a:cs typeface="Calibri"/>
                <a:hlinkClick r:id="rId3"/>
              </a:rPr>
              <a:t>OneLab</a:t>
            </a:r>
            <a:endParaRPr lang="en-US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5021CEFE-F90F-BFC0-BACC-794E5D588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81694"/>
            <a:ext cx="28289250" cy="368301"/>
          </a:xfrm>
          <a:prstGeom prst="rect">
            <a:avLst/>
          </a:prstGeom>
          <a:solidFill>
            <a:srgbClr val="09B1B2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958F95-853D-5476-3AD4-5B9FDD6A8AE9}"/>
              </a:ext>
            </a:extLst>
          </p:cNvPr>
          <p:cNvSpPr txBox="1"/>
          <p:nvPr/>
        </p:nvSpPr>
        <p:spPr>
          <a:xfrm>
            <a:off x="23146487" y="9411222"/>
            <a:ext cx="5057775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latin typeface="Calibri"/>
                <a:cs typeface="Calibri"/>
              </a:rPr>
              <a:t>OneLab TEST</a:t>
            </a:r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A3145A-5D3C-02CE-7AD2-124AEC36AB11}"/>
              </a:ext>
            </a:extLst>
          </p:cNvPr>
          <p:cNvSpPr txBox="1"/>
          <p:nvPr/>
        </p:nvSpPr>
        <p:spPr>
          <a:xfrm>
            <a:off x="23146487" y="3950280"/>
            <a:ext cx="5057775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latin typeface="Calibri"/>
                <a:cs typeface="Calibri"/>
              </a:rPr>
              <a:t>OneLab Network</a:t>
            </a:r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918CEB-1594-D2CD-4E45-5BEDD318BD3A}"/>
              </a:ext>
            </a:extLst>
          </p:cNvPr>
          <p:cNvSpPr txBox="1"/>
          <p:nvPr/>
        </p:nvSpPr>
        <p:spPr>
          <a:xfrm>
            <a:off x="23146487" y="6680751"/>
            <a:ext cx="5057775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latin typeface="Calibri"/>
                <a:cs typeface="Calibri"/>
              </a:rPr>
              <a:t>OneLab REACH</a:t>
            </a:r>
            <a:endParaRPr lang="en-US"/>
          </a:p>
          <a:p>
            <a:endParaRPr lang="en-US" sz="320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732A9A-CCC9-5CCF-E7A3-7DED546E7CA7}"/>
              </a:ext>
            </a:extLst>
          </p:cNvPr>
          <p:cNvSpPr txBox="1"/>
          <p:nvPr/>
        </p:nvSpPr>
        <p:spPr>
          <a:xfrm>
            <a:off x="19509060" y="14735250"/>
            <a:ext cx="55000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6038"/>
                </a:solidFill>
              </a:rPr>
              <a:t>YOUR CONTACT INFO</a:t>
            </a:r>
          </a:p>
          <a:p>
            <a:endParaRPr lang="en-US" sz="2000"/>
          </a:p>
          <a:p>
            <a:r>
              <a:rPr lang="en-US" sz="2000">
                <a:solidFill>
                  <a:srgbClr val="000000"/>
                </a:solidFill>
              </a:rPr>
              <a:t>First Name Last Name</a:t>
            </a:r>
          </a:p>
          <a:p>
            <a:r>
              <a:rPr lang="en-US" sz="2000">
                <a:solidFill>
                  <a:srgbClr val="000000"/>
                </a:solidFill>
              </a:rPr>
              <a:t>OneLab@cdc.gov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DC6778-00E0-1812-7C75-9D08AF83536D}"/>
              </a:ext>
            </a:extLst>
          </p:cNvPr>
          <p:cNvSpPr txBox="1"/>
          <p:nvPr/>
        </p:nvSpPr>
        <p:spPr>
          <a:xfrm>
            <a:off x="25443920" y="14164496"/>
            <a:ext cx="2514029" cy="193899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2"/>
                </a:solidFill>
              </a:rPr>
              <a:t>YOUR LOGO </a:t>
            </a:r>
          </a:p>
          <a:p>
            <a:pPr algn="ctr"/>
            <a:r>
              <a:rPr lang="en-US" sz="4000">
                <a:solidFill>
                  <a:schemeClr val="bg2"/>
                </a:solidFill>
              </a:rPr>
              <a:t> HERE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85C1E11-1D0C-0446-594E-360D07C30B72}"/>
              </a:ext>
            </a:extLst>
          </p:cNvPr>
          <p:cNvSpPr txBox="1">
            <a:spLocks/>
          </p:cNvSpPr>
          <p:nvPr/>
        </p:nvSpPr>
        <p:spPr>
          <a:xfrm>
            <a:off x="17201723" y="740803"/>
            <a:ext cx="10114762" cy="2123718"/>
          </a:xfrm>
          <a:prstGeom prst="rect">
            <a:avLst/>
          </a:prstGeom>
        </p:spPr>
        <p:txBody>
          <a:bodyPr/>
          <a:lstStyle>
            <a:lvl1pPr marL="0" indent="0" algn="l" defTabSz="836023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52" indent="-107955" algn="l" defTabSz="8360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9139" indent="-119069" algn="l" defTabSz="8360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»"/>
              <a:tabLst>
                <a:tab pos="1028751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59" indent="-109543" algn="l" defTabSz="83602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4904" indent="-122244" algn="l" defTabSz="83602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9063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7075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35087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3098" indent="-209006" algn="l" defTabSz="8360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0"/>
              <a:t>Sample poster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C01BC-718D-9631-21D6-9FA129800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8614" y="3909730"/>
            <a:ext cx="3466949" cy="12134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B4638F-17CD-FFCF-FC02-276E3EF886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2" t="11952" r="2224" b="4410"/>
          <a:stretch/>
        </p:blipFill>
        <p:spPr>
          <a:xfrm>
            <a:off x="9214962" y="5886450"/>
            <a:ext cx="9716452" cy="480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872987-7D53-0003-C7AC-DD70DC267C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388614" y="6626238"/>
            <a:ext cx="3726287" cy="1213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5165B4-016C-77E4-AE70-E99CE48E20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9388614" y="9342745"/>
            <a:ext cx="3248555" cy="1213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BFC267-710E-3C3D-69B6-BE27A79DC8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388614" y="12059251"/>
            <a:ext cx="3248555" cy="12134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8C6D0D-9D11-0983-044A-E5890D3CD4CB}"/>
              </a:ext>
            </a:extLst>
          </p:cNvPr>
          <p:cNvSpPr txBox="1"/>
          <p:nvPr/>
        </p:nvSpPr>
        <p:spPr>
          <a:xfrm>
            <a:off x="23146487" y="12141692"/>
            <a:ext cx="5057775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latin typeface="Calibri"/>
                <a:cs typeface="Calibri"/>
              </a:rPr>
              <a:t>OneLab VR</a:t>
            </a:r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89605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CHHSTP_35x59_ppt_sciposter_dark_072010[1]">
  <a:themeElements>
    <a:clrScheme name="NCHHSTP SciPoster Colors">
      <a:dk1>
        <a:srgbClr val="3F3F3F"/>
      </a:dk1>
      <a:lt1>
        <a:srgbClr val="0F56DC"/>
      </a:lt1>
      <a:dk2>
        <a:srgbClr val="FFFFFF"/>
      </a:dk2>
      <a:lt2>
        <a:srgbClr val="FFFFFF"/>
      </a:lt2>
      <a:accent1>
        <a:srgbClr val="006778"/>
      </a:accent1>
      <a:accent2>
        <a:srgbClr val="452325"/>
      </a:accent2>
      <a:accent3>
        <a:srgbClr val="8E258D"/>
      </a:accent3>
      <a:accent4>
        <a:srgbClr val="AA272F"/>
      </a:accent4>
      <a:accent5>
        <a:srgbClr val="EC7A08"/>
      </a:accent5>
      <a:accent6>
        <a:srgbClr val="002060"/>
      </a:accent6>
      <a:hlink>
        <a:srgbClr val="FFC000"/>
      </a:hlink>
      <a:folHlink>
        <a:srgbClr val="3077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CHHSTP_35x59_ppt_sciposter_dark_072010[1]">
  <a:themeElements>
    <a:clrScheme name="NCHHSTP SciPoster Colors">
      <a:dk1>
        <a:srgbClr val="3F3F3F"/>
      </a:dk1>
      <a:lt1>
        <a:srgbClr val="0F56DC"/>
      </a:lt1>
      <a:dk2>
        <a:srgbClr val="FFFFFF"/>
      </a:dk2>
      <a:lt2>
        <a:srgbClr val="FFFFFF"/>
      </a:lt2>
      <a:accent1>
        <a:srgbClr val="006778"/>
      </a:accent1>
      <a:accent2>
        <a:srgbClr val="452325"/>
      </a:accent2>
      <a:accent3>
        <a:srgbClr val="8E258D"/>
      </a:accent3>
      <a:accent4>
        <a:srgbClr val="AA272F"/>
      </a:accent4>
      <a:accent5>
        <a:srgbClr val="EC7A08"/>
      </a:accent5>
      <a:accent6>
        <a:srgbClr val="002060"/>
      </a:accent6>
      <a:hlink>
        <a:srgbClr val="FFC000"/>
      </a:hlink>
      <a:folHlink>
        <a:srgbClr val="3077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724e717-bbe7-4e48-ae6a-faff532bb476">CSELS-1493394556-68496</_dlc_DocId>
    <MediaLengthInSeconds xmlns="ac8adce5-4867-4491-b8a8-7ad9cedf74dd" xsi:nil="true"/>
    <SharedWithUsers xmlns="0ae2426c-2c1a-4d2a-9f9e-db071f9f1e87">
      <UserInfo>
        <DisplayName/>
        <AccountId xsi:nil="true"/>
        <AccountType/>
      </UserInfo>
    </SharedWithUsers>
    <_dlc_DocIdUrl xmlns="0724e717-bbe7-4e48-ae6a-faff532bb476">
      <Url>https://cdc.sharepoint.com/sites/CSELS/DLS/Training/_layouts/15/DocIdRedir.aspx?ID=CSELS-1493394556-68496</Url>
      <Description>CSELS-1493394556-68496</Description>
    </_dlc_DocIdUrl>
    <lcf76f155ced4ddcb4097134ff3c332f xmlns="ac8adce5-4867-4491-b8a8-7ad9cedf74dd">
      <Terms xmlns="http://schemas.microsoft.com/office/infopath/2007/PartnerControls"/>
    </lcf76f155ced4ddcb4097134ff3c332f>
    <TaxCatchAll xmlns="0724e717-bbe7-4e48-ae6a-faff532bb47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C86F4880FAC849A25EFA985B3E5D8B" ma:contentTypeVersion="1307" ma:contentTypeDescription="Create a new document." ma:contentTypeScope="" ma:versionID="47bd683d407ac8218bb96271cb8bb696">
  <xsd:schema xmlns:xsd="http://www.w3.org/2001/XMLSchema" xmlns:xs="http://www.w3.org/2001/XMLSchema" xmlns:p="http://schemas.microsoft.com/office/2006/metadata/properties" xmlns:ns2="0724e717-bbe7-4e48-ae6a-faff532bb476" xmlns:ns3="ac8adce5-4867-4491-b8a8-7ad9cedf74dd" xmlns:ns4="0ae2426c-2c1a-4d2a-9f9e-db071f9f1e87" targetNamespace="http://schemas.microsoft.com/office/2006/metadata/properties" ma:root="true" ma:fieldsID="fd613c943db8530f8a7078856d421837" ns2:_="" ns3:_="" ns4:_="">
    <xsd:import namespace="0724e717-bbe7-4e48-ae6a-faff532bb476"/>
    <xsd:import namespace="ac8adce5-4867-4491-b8a8-7ad9cedf74dd"/>
    <xsd:import namespace="0ae2426c-2c1a-4d2a-9f9e-db071f9f1e8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2:TaxCatchAll" minOccurs="0"/>
                <xsd:element ref="ns3:MediaLengthInSecond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4e717-bbe7-4e48-ae6a-faff532bb47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2" nillable="true" ma:displayName="Taxonomy Catch All Column" ma:hidden="true" ma:list="{dcbfa1dc-7cb6-48b7-9934-8ecf856eb30f}" ma:internalName="TaxCatchAll" ma:showField="CatchAllData" ma:web="0724e717-bbe7-4e48-ae6a-faff532bb4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adce5-4867-4491-b8a8-7ad9cedf74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353dbe8-8260-4ccf-8219-3d2995e6fa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e2426c-2c1a-4d2a-9f9e-db071f9f1e8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D342B9-3FDE-40A4-9628-8B5AED672F51}">
  <ds:schemaRefs>
    <ds:schemaRef ds:uri="http://schemas.microsoft.com/office/2006/metadata/properties"/>
    <ds:schemaRef ds:uri="http://schemas.microsoft.com/office/infopath/2007/PartnerControls"/>
    <ds:schemaRef ds:uri="0724e717-bbe7-4e48-ae6a-faff532bb476"/>
    <ds:schemaRef ds:uri="ac8adce5-4867-4491-b8a8-7ad9cedf74dd"/>
    <ds:schemaRef ds:uri="0ae2426c-2c1a-4d2a-9f9e-db071f9f1e87"/>
  </ds:schemaRefs>
</ds:datastoreItem>
</file>

<file path=customXml/itemProps2.xml><?xml version="1.0" encoding="utf-8"?>
<ds:datastoreItem xmlns:ds="http://schemas.openxmlformats.org/officeDocument/2006/customXml" ds:itemID="{E3C14A76-3514-4E56-A969-2C6E7A0D72E1}">
  <ds:schemaRefs>
    <ds:schemaRef ds:uri="0724e717-bbe7-4e48-ae6a-faff532bb476"/>
    <ds:schemaRef ds:uri="0ae2426c-2c1a-4d2a-9f9e-db071f9f1e87"/>
    <ds:schemaRef ds:uri="ac8adce5-4867-4491-b8a8-7ad9cedf74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E3E97D-D35A-4D1C-85A9-1F2F545BD6A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401529C-7DBE-408F-ADAA-2FE8C3A647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2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NCHHSTP_35x59_ppt_sciposter_dark_072010[1]</vt:lpstr>
      <vt:lpstr>1_NCHHSTP_35x59_ppt_sciposter_dark_072010[1]</vt:lpstr>
      <vt:lpstr>PowerPoint Presentation</vt:lpstr>
      <vt:lpstr>PowerPoint Presentation</vt:lpstr>
    </vt:vector>
  </TitlesOfParts>
  <Company>Centers for Disease Control and Prevention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CDC User</dc:creator>
  <cp:revision>3</cp:revision>
  <dcterms:created xsi:type="dcterms:W3CDTF">2012-09-07T18:20:25Z</dcterms:created>
  <dcterms:modified xsi:type="dcterms:W3CDTF">2023-09-21T17:47:54Z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2023-07-11T20:31:14Z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6e60f23d-d2da-4ac5-874a-c8871d69b20c</vt:lpwstr>
  </property>
  <property fmtid="{D5CDD505-2E9C-101B-9397-08002B2CF9AE}" pid="8" name="MSIP_Label_8af03ff0-41c5-4c41-b55e-fabb8fae94be_ContentBits">
    <vt:lpwstr>0</vt:lpwstr>
  </property>
  <property fmtid="{D5CDD505-2E9C-101B-9397-08002B2CF9AE}" pid="9" name="Order">
    <vt:lpwstr>6571100.00000000</vt:lpwstr>
  </property>
  <property fmtid="{D5CDD505-2E9C-101B-9397-08002B2CF9AE}" pid="10" name="ContentTypeId">
    <vt:lpwstr>0x01010015C86F4880FAC849A25EFA985B3E5D8B</vt:lpwstr>
  </property>
  <property fmtid="{D5CDD505-2E9C-101B-9397-08002B2CF9AE}" pid="11" name="_SourceUrl">
    <vt:lpwstr/>
  </property>
  <property fmtid="{D5CDD505-2E9C-101B-9397-08002B2CF9AE}" pid="12" name="_SharedFileIndex">
    <vt:lpwstr/>
  </property>
  <property fmtid="{D5CDD505-2E9C-101B-9397-08002B2CF9AE}" pid="13" name="ComplianceAssetId">
    <vt:lpwstr/>
  </property>
  <property fmtid="{D5CDD505-2E9C-101B-9397-08002B2CF9AE}" pid="14" name="_ExtendedDescription">
    <vt:lpwstr/>
  </property>
  <property fmtid="{D5CDD505-2E9C-101B-9397-08002B2CF9AE}" pid="15" name="_dlc_DocIdItemGuid">
    <vt:lpwstr>92e41c9e-b897-4768-97c0-a9177123698c</vt:lpwstr>
  </property>
  <property fmtid="{D5CDD505-2E9C-101B-9397-08002B2CF9AE}" pid="16" name="TriggerFlowInfo">
    <vt:lpwstr/>
  </property>
</Properties>
</file>